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4" r:id="rId2"/>
    <p:sldId id="281" r:id="rId3"/>
    <p:sldId id="279" r:id="rId4"/>
    <p:sldId id="278" r:id="rId5"/>
    <p:sldId id="280" r:id="rId6"/>
    <p:sldId id="257" r:id="rId7"/>
    <p:sldId id="258" r:id="rId8"/>
    <p:sldId id="260" r:id="rId9"/>
    <p:sldId id="263" r:id="rId10"/>
    <p:sldId id="285" r:id="rId11"/>
    <p:sldId id="283" r:id="rId12"/>
    <p:sldId id="266" r:id="rId13"/>
    <p:sldId id="269" r:id="rId14"/>
    <p:sldId id="271" r:id="rId15"/>
    <p:sldId id="267" r:id="rId16"/>
    <p:sldId id="286" r:id="rId17"/>
    <p:sldId id="287" r:id="rId18"/>
    <p:sldId id="288" r:id="rId19"/>
    <p:sldId id="289" r:id="rId20"/>
    <p:sldId id="290" r:id="rId21"/>
    <p:sldId id="291" r:id="rId22"/>
    <p:sldId id="273" r:id="rId23"/>
    <p:sldId id="274" r:id="rId24"/>
    <p:sldId id="276" r:id="rId25"/>
    <p:sldId id="277" r:id="rId26"/>
    <p:sldId id="262" r:id="rId27"/>
    <p:sldId id="29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99FFCC"/>
    <a:srgbClr val="FF66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8" autoAdjust="0"/>
    <p:restoredTop sz="94660"/>
  </p:normalViewPr>
  <p:slideViewPr>
    <p:cSldViewPr>
      <p:cViewPr varScale="1">
        <p:scale>
          <a:sx n="103" d="100"/>
          <a:sy n="103" d="100"/>
        </p:scale>
        <p:origin x="90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DC2A-B8BB-4CBF-B681-42497280278D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EE4100-3784-4F50-9785-553EDC8B539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DC2A-B8BB-4CBF-B681-42497280278D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4100-3784-4F50-9785-553EDC8B53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DC2A-B8BB-4CBF-B681-42497280278D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4100-3784-4F50-9785-553EDC8B53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DC2A-B8BB-4CBF-B681-42497280278D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EE4100-3784-4F50-9785-553EDC8B539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DC2A-B8BB-4CBF-B681-42497280278D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EE4100-3784-4F50-9785-553EDC8B539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DC2A-B8BB-4CBF-B681-42497280278D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EE4100-3784-4F50-9785-553EDC8B539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DC2A-B8BB-4CBF-B681-42497280278D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EE4100-3784-4F50-9785-553EDC8B539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DC2A-B8BB-4CBF-B681-42497280278D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EE4100-3784-4F50-9785-553EDC8B539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DC2A-B8BB-4CBF-B681-42497280278D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EE4100-3784-4F50-9785-553EDC8B539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DC2A-B8BB-4CBF-B681-42497280278D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EE4100-3784-4F50-9785-553EDC8B539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DC2A-B8BB-4CBF-B681-42497280278D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EE4100-3784-4F50-9785-553EDC8B539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067DC2A-B8BB-4CBF-B681-42497280278D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7EE4100-3784-4F50-9785-553EDC8B539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8064896" cy="57246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Итоговая тематическая проектная задача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 3 классе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«Зимний репортаж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lnSpc>
                <a:spcPct val="150000"/>
              </a:lnSpc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i="1" dirty="0"/>
              <a:t>                                         Е. В. Книга, учитель </a:t>
            </a:r>
            <a:endParaRPr lang="ru-RU" sz="2400" i="1" dirty="0" smtClean="0"/>
          </a:p>
          <a:p>
            <a:pPr algn="r"/>
            <a:r>
              <a:rPr lang="ru-RU" sz="2400" i="1" dirty="0" smtClean="0"/>
              <a:t>высшей </a:t>
            </a:r>
            <a:r>
              <a:rPr lang="ru-RU" sz="2400" i="1" dirty="0"/>
              <a:t>категории </a:t>
            </a:r>
            <a:endParaRPr lang="ru-RU" sz="2400" dirty="0"/>
          </a:p>
          <a:p>
            <a:pPr algn="r"/>
            <a:r>
              <a:rPr lang="ru-RU" sz="2400" i="1" dirty="0"/>
              <a:t>                                               ГУО «Гимназия № 1 </a:t>
            </a:r>
            <a:endParaRPr lang="ru-RU" sz="2400" i="1" dirty="0" smtClean="0"/>
          </a:p>
          <a:p>
            <a:pPr algn="r"/>
            <a:r>
              <a:rPr lang="ru-RU" sz="2400" i="1" dirty="0" smtClean="0"/>
              <a:t>г</a:t>
            </a:r>
            <a:r>
              <a:rPr lang="ru-RU" sz="2400" i="1" dirty="0"/>
              <a:t>. Горки»  Могилевской обл.</a:t>
            </a:r>
            <a:endParaRPr lang="ru-RU" sz="2400" dirty="0"/>
          </a:p>
        </p:txBody>
      </p:sp>
      <p:pic>
        <p:nvPicPr>
          <p:cNvPr id="3" name="Рисунок 2" descr="http://img0.liveinternet.ru/images/attach/c/6/93/456/93456018_e2dabfec537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96952"/>
            <a:ext cx="1656184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6943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862873"/>
              </p:ext>
            </p:extLst>
          </p:nvPr>
        </p:nvGraphicFramePr>
        <p:xfrm>
          <a:off x="323528" y="1107703"/>
          <a:ext cx="3697949" cy="5249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7949"/>
              </a:tblGrid>
              <a:tr h="5249440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bg2"/>
                          </a:solidFill>
                          <a:effectLst/>
                        </a:rPr>
                        <a:t>Зимний репортаж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 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Поле 18"/>
          <p:cNvSpPr txBox="1"/>
          <p:nvPr/>
        </p:nvSpPr>
        <p:spPr>
          <a:xfrm>
            <a:off x="755576" y="1628800"/>
            <a:ext cx="2808312" cy="172819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>
                <a:effectLst/>
                <a:latin typeface="Times New Roman"/>
                <a:ea typeface="Times New Roman"/>
              </a:rPr>
              <a:t>Приход зимы</a:t>
            </a:r>
          </a:p>
        </p:txBody>
      </p:sp>
      <p:sp>
        <p:nvSpPr>
          <p:cNvPr id="13" name="Поле 24"/>
          <p:cNvSpPr txBox="1"/>
          <p:nvPr/>
        </p:nvSpPr>
        <p:spPr>
          <a:xfrm>
            <a:off x="395536" y="3501008"/>
            <a:ext cx="1548172" cy="252028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effectLst/>
                <a:latin typeface="Times New Roman"/>
                <a:ea typeface="Times New Roman"/>
              </a:rPr>
              <a:t>Снеговик</a:t>
            </a:r>
          </a:p>
        </p:txBody>
      </p:sp>
      <p:sp>
        <p:nvSpPr>
          <p:cNvPr id="14" name="Поле 25"/>
          <p:cNvSpPr txBox="1"/>
          <p:nvPr/>
        </p:nvSpPr>
        <p:spPr>
          <a:xfrm>
            <a:off x="2159732" y="3501008"/>
            <a:ext cx="1692188" cy="252028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>
                <a:effectLst/>
                <a:latin typeface="Times New Roman"/>
                <a:ea typeface="Times New Roman"/>
              </a:rPr>
              <a:t>Толковый словарь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853201"/>
              </p:ext>
            </p:extLst>
          </p:nvPr>
        </p:nvGraphicFramePr>
        <p:xfrm>
          <a:off x="4788024" y="1124744"/>
          <a:ext cx="3697949" cy="5249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7949"/>
              </a:tblGrid>
              <a:tr h="5249440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bg2"/>
                          </a:solidFill>
                          <a:effectLst/>
                        </a:rPr>
                        <a:t>Зимний репортаж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 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Поле 20"/>
          <p:cNvSpPr txBox="1"/>
          <p:nvPr/>
        </p:nvSpPr>
        <p:spPr>
          <a:xfrm>
            <a:off x="5292080" y="1614304"/>
            <a:ext cx="2736304" cy="1757184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>
                <a:effectLst/>
                <a:latin typeface="Times New Roman"/>
                <a:ea typeface="Times New Roman"/>
              </a:rPr>
              <a:t>Зимние забавы</a:t>
            </a:r>
          </a:p>
        </p:txBody>
      </p:sp>
      <p:sp>
        <p:nvSpPr>
          <p:cNvPr id="17" name="Поле 28"/>
          <p:cNvSpPr txBox="1"/>
          <p:nvPr/>
        </p:nvSpPr>
        <p:spPr>
          <a:xfrm>
            <a:off x="4860032" y="3501008"/>
            <a:ext cx="1800200" cy="252028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effectLst/>
                <a:latin typeface="Times New Roman"/>
                <a:ea typeface="Times New Roman"/>
              </a:rPr>
              <a:t>Картинный </a:t>
            </a:r>
          </a:p>
          <a:p>
            <a:pPr algn="ctr">
              <a:spcAft>
                <a:spcPts val="0"/>
              </a:spcAft>
            </a:pPr>
            <a:r>
              <a:rPr lang="ru-RU" sz="2400" dirty="0">
                <a:effectLst/>
                <a:latin typeface="Times New Roman"/>
                <a:ea typeface="Times New Roman"/>
              </a:rPr>
              <a:t>словарь</a:t>
            </a:r>
          </a:p>
        </p:txBody>
      </p:sp>
      <p:sp>
        <p:nvSpPr>
          <p:cNvPr id="18" name="Поле 29"/>
          <p:cNvSpPr txBox="1"/>
          <p:nvPr/>
        </p:nvSpPr>
        <p:spPr>
          <a:xfrm>
            <a:off x="6827440" y="3501008"/>
            <a:ext cx="1584176" cy="252028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300" dirty="0">
                <a:effectLst/>
                <a:latin typeface="Times New Roman"/>
                <a:ea typeface="Times New Roman"/>
              </a:rPr>
              <a:t>Масленица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43608" y="370463"/>
            <a:ext cx="196221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Макет 1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657310" y="370463"/>
            <a:ext cx="196221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Макет 2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2462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2"/>
          <p:cNvSpPr>
            <a:spLocks noGrp="1" noChangeArrowheads="1"/>
          </p:cNvSpPr>
          <p:nvPr>
            <p:ph idx="1"/>
          </p:nvPr>
        </p:nvSpPr>
        <p:spPr>
          <a:xfrm>
            <a:off x="107504" y="260350"/>
            <a:ext cx="8856984" cy="6264275"/>
          </a:xfrm>
          <a:prstGeom prst="vertic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defRPr/>
            </a:pPr>
            <a:r>
              <a:rPr lang="be-BY" sz="4700" b="1" i="1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 </a:t>
            </a:r>
            <a:r>
              <a:rPr lang="be-BY" sz="5700" b="1" i="1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Распределяем </a:t>
            </a:r>
            <a:r>
              <a:rPr lang="ru-RU" sz="5700" b="1" i="1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обязанности. </a:t>
            </a:r>
          </a:p>
          <a:p>
            <a:pPr algn="just">
              <a:lnSpc>
                <a:spcPct val="120000"/>
              </a:lnSpc>
              <a:buFont typeface="Wingdings 2" pitchFamily="18" charset="2"/>
              <a:buNone/>
              <a:defRPr/>
            </a:pPr>
            <a:r>
              <a:rPr lang="ru-RU" sz="5700" b="1" i="1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   по выполнению </a:t>
            </a:r>
            <a:r>
              <a:rPr lang="be-BY" sz="5700" b="1" i="1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задани</a:t>
            </a:r>
            <a:r>
              <a:rPr lang="ru-RU" sz="5700" b="1" i="1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я.</a:t>
            </a:r>
            <a:endParaRPr lang="be-BY" sz="5700" b="1" i="1" dirty="0" smtClean="0">
              <a:solidFill>
                <a:schemeClr val="bg2"/>
              </a:solidFill>
              <a:effectLst/>
              <a:latin typeface="Times New Roman" pitchFamily="18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lang="be-BY" sz="5700" b="1" i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 Обсуждаем </a:t>
            </a:r>
            <a:r>
              <a:rPr lang="ru-RU" sz="5700" b="1" i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решение задания </a:t>
            </a:r>
            <a:r>
              <a:rPr lang="be-BY" sz="5700" b="1" i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тихо.</a:t>
            </a:r>
            <a:endParaRPr lang="ru-RU" sz="5700" b="1" i="1" dirty="0" smtClean="0">
              <a:solidFill>
                <a:srgbClr val="002060"/>
              </a:solidFill>
              <a:effectLst/>
              <a:latin typeface="Times New Roman" pitchFamily="18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lang="be-BY" sz="5700" b="1" i="1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 Обсуждаем </a:t>
            </a:r>
            <a:r>
              <a:rPr lang="ru-RU" sz="5700" b="1" i="1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решение задания </a:t>
            </a:r>
            <a:r>
              <a:rPr lang="be-BY" sz="5700" b="1" i="1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вежливо.</a:t>
            </a:r>
            <a:endParaRPr lang="ru-RU" sz="5700" b="1" i="1" dirty="0" smtClean="0">
              <a:solidFill>
                <a:schemeClr val="bg2"/>
              </a:solidFill>
              <a:effectLst/>
              <a:latin typeface="Times New Roman" pitchFamily="18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lang="be-BY" sz="5700" b="1" i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 Результат </a:t>
            </a:r>
            <a:r>
              <a:rPr lang="ru-RU" sz="5700" b="1" i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работы группы 	</a:t>
            </a:r>
          </a:p>
          <a:p>
            <a:pPr algn="just">
              <a:lnSpc>
                <a:spcPct val="120000"/>
              </a:lnSpc>
              <a:buFont typeface="Wingdings 2" pitchFamily="18" charset="2"/>
              <a:buNone/>
              <a:defRPr/>
            </a:pPr>
            <a:r>
              <a:rPr lang="ru-RU" sz="5700" b="1" i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   фиксируем а</a:t>
            </a:r>
            <a:r>
              <a:rPr lang="be-BY" sz="5700" b="1" i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ккуратно</a:t>
            </a:r>
            <a:r>
              <a:rPr lang="be-BY" sz="4700" b="1" i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.</a:t>
            </a:r>
            <a:r>
              <a:rPr lang="be-BY" sz="4700" b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404664"/>
            <a:ext cx="6840760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Правила работы в </a:t>
            </a:r>
            <a:r>
              <a:rPr lang="be-BY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группе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28492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398778"/>
              </p:ext>
            </p:extLst>
          </p:nvPr>
        </p:nvGraphicFramePr>
        <p:xfrm>
          <a:off x="78507" y="116632"/>
          <a:ext cx="8895215" cy="66314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95215"/>
              </a:tblGrid>
              <a:tr h="6631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Картинный     словарь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 </a:t>
                      </a:r>
                      <a:endParaRPr lang="ru-RU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12" marR="59912" marT="0" marB="0"/>
                </a:tc>
              </a:tr>
            </a:tbl>
          </a:graphicData>
        </a:graphic>
      </p:graphicFrame>
      <p:pic>
        <p:nvPicPr>
          <p:cNvPr id="6154" name="Рисунок 1" descr="Описание: &quot;Стога&quot;. Все новости, помеченные &quot;Стога&quot; на Мета Новостях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60" y="476672"/>
            <a:ext cx="17145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Рисунок 2" descr="Описание: Прощание с зимой. Морозные узоры на окнах &quot; ALLDAY - народный сайт о дизайн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19" y="1243434"/>
            <a:ext cx="173355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Рисунок 7" descr="Описание: dr_levanov: Почему ТВ молчит о &quot;Новгородском деле&quot;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27" y="2637672"/>
            <a:ext cx="17240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Рисунок 14" descr="Описание: Скачивание изображения: снегом, под, Ветка ели 322482 / Разрешение: original / Раздел: Пейзажи / HallPic.r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569" y="3975312"/>
            <a:ext cx="16764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Рисунок 15" descr="Описание: В КСК Левадия открыт ледовый каток: Коньки можно взять в аренду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76" y="4653136"/>
            <a:ext cx="17621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Рисунок 16" descr="Описание: Следствие раскопает сугроб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142" y="476672"/>
            <a:ext cx="168592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Рисунок 17" descr="Описание: Две школьницы провалились под лед Авачинской бухты на Камчатке - Рамблер-Новост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432" y="1243434"/>
            <a:ext cx="17526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Рисунок 18" descr="Описание: Новости Саратова за 10.01.2012 Новости Саратова и области - …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142" y="2537646"/>
            <a:ext cx="171450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Рисунок 19" descr="Описание: Equipment Hire for Cycling Holidays and Winter Training Camps purevelo - alpine cycling holiday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57"/>
          <a:stretch>
            <a:fillRect/>
          </a:stretch>
        </p:blipFill>
        <p:spPr bwMode="auto">
          <a:xfrm>
            <a:off x="2505111" y="3975312"/>
            <a:ext cx="15716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Рисунок 20" descr="Описание: http://im0-tub-by.yandex.net/i?id=31f1a827646a0272cab546e358ba0a06-100-144&amp;n=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462" y="4634705"/>
            <a:ext cx="17145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51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136752"/>
              </p:ext>
            </p:extLst>
          </p:nvPr>
        </p:nvGraphicFramePr>
        <p:xfrm>
          <a:off x="78507" y="116632"/>
          <a:ext cx="8895215" cy="66314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95215"/>
              </a:tblGrid>
              <a:tr h="6631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Картинный     словарь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 </a:t>
                      </a:r>
                      <a:endParaRPr lang="ru-RU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12" marR="59912" marT="0" marB="0"/>
                </a:tc>
              </a:tr>
            </a:tbl>
          </a:graphicData>
        </a:graphic>
      </p:graphicFrame>
      <p:pic>
        <p:nvPicPr>
          <p:cNvPr id="6154" name="Рисунок 1" descr="Описание: &quot;Стога&quot;. Все новости, помеченные &quot;Стога&quot; на Мета Новостях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60" y="476672"/>
            <a:ext cx="17145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Рисунок 2" descr="Описание: Прощание с зимой. Морозные узоры на окнах &quot; ALLDAY - народный сайт о дизайн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19" y="1243434"/>
            <a:ext cx="173355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Рисунок 7" descr="Описание: dr_levanov: Почему ТВ молчит о &quot;Новгородском деле&quot;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27" y="2637672"/>
            <a:ext cx="17240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Рисунок 14" descr="Описание: Скачивание изображения: снегом, под, Ветка ели 322482 / Разрешение: original / Раздел: Пейзажи / HallPic.r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569" y="3975312"/>
            <a:ext cx="16764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Рисунок 15" descr="Описание: В КСК Левадия открыт ледовый каток: Коньки можно взять в аренду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76" y="4653136"/>
            <a:ext cx="17621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Рисунок 16" descr="Описание: Следствие раскопает сугроб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142" y="476672"/>
            <a:ext cx="168592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Рисунок 17" descr="Описание: Две школьницы провалились под лед Авачинской бухты на Камчатке - Рамблер-Новост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432" y="1262484"/>
            <a:ext cx="17526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Рисунок 18" descr="Описание: Новости Саратова за 10.01.2012 Новости Саратова и области - …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142" y="2537646"/>
            <a:ext cx="171450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Рисунок 19" descr="Описание: Equipment Hire for Cycling Holidays and Winter Training Camps purevelo - alpine cycling holiday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57"/>
          <a:stretch>
            <a:fillRect/>
          </a:stretch>
        </p:blipFill>
        <p:spPr bwMode="auto">
          <a:xfrm>
            <a:off x="2505111" y="3975312"/>
            <a:ext cx="15716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Рисунок 20" descr="Описание: http://im0-tub-by.yandex.net/i?id=31f1a827646a0272cab546e358ba0a06-100-144&amp;n=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462" y="4634705"/>
            <a:ext cx="17145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8472" y="1755909"/>
            <a:ext cx="194421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873" y="3859125"/>
            <a:ext cx="194421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Варе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162" y="6030705"/>
            <a:ext cx="194421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Като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14624" y="2805356"/>
            <a:ext cx="194421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Лё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18816" y="5484892"/>
            <a:ext cx="194421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Лыж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06086" y="2805534"/>
            <a:ext cx="194421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06086" y="5484892"/>
            <a:ext cx="194421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Сне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05996" y="1755908"/>
            <a:ext cx="194421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Сугро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76256" y="3896187"/>
            <a:ext cx="204370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сульки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76708" y="6083375"/>
            <a:ext cx="224325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нка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4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05167"/>
              </p:ext>
            </p:extLst>
          </p:nvPr>
        </p:nvGraphicFramePr>
        <p:xfrm>
          <a:off x="107504" y="0"/>
          <a:ext cx="8856984" cy="6741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6984"/>
              </a:tblGrid>
              <a:tr h="5431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Толковый   словарь</a:t>
                      </a:r>
                    </a:p>
                  </a:txBody>
                  <a:tcPr/>
                </a:tc>
              </a:tr>
              <a:tr h="7421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Самое холодное время года, следующее за осенью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предшествующее весне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</a:txBody>
                  <a:tcPr/>
                </a:tc>
              </a:tr>
              <a:tr h="72300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Узкие стальные полозья, прикрепляемые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обуви для катания на льду </a:t>
                      </a:r>
                    </a:p>
                  </a:txBody>
                  <a:tcPr/>
                </a:tc>
              </a:tr>
              <a:tr h="57937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Сильный ветер со снегом, вьюга</a:t>
                      </a:r>
                      <a:endParaRPr lang="ru-RU" dirty="0"/>
                    </a:p>
                  </a:txBody>
                  <a:tcPr/>
                </a:tc>
              </a:tr>
              <a:tr h="5793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Вещь, которую преподносят в праздник </a:t>
                      </a:r>
                    </a:p>
                  </a:txBody>
                  <a:tcPr/>
                </a:tc>
              </a:tr>
              <a:tr h="73248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Отверстие, прорубленное во льду, на реке,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водоеме  для ловли рыбы </a:t>
                      </a:r>
                    </a:p>
                  </a:txBody>
                  <a:tcPr/>
                </a:tc>
              </a:tr>
              <a:tr h="66309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Небольшая певчая птичка,  серая, с  красной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грудью,  зимой обитает около жилья людей </a:t>
                      </a:r>
                    </a:p>
                  </a:txBody>
                  <a:tcPr/>
                </a:tc>
              </a:tr>
              <a:tr h="5793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Сказочный  персонаж,  вылепленный из снега </a:t>
                      </a:r>
                    </a:p>
                  </a:txBody>
                  <a:tcPr/>
                </a:tc>
              </a:tr>
              <a:tr h="5793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Внучка Деда Мороза </a:t>
                      </a:r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93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Командная игра на льду на коньках с шайбой</a:t>
                      </a:r>
                    </a:p>
                  </a:txBody>
                  <a:tcPr/>
                </a:tc>
              </a:tr>
              <a:tr h="4405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Первый месяц календарного года </a:t>
                      </a:r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042950" y="620688"/>
            <a:ext cx="178078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788" y="2132856"/>
            <a:ext cx="178078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7075" y="1349361"/>
            <a:ext cx="1780786" cy="461665"/>
          </a:xfrm>
          <a:prstGeom prst="rect">
            <a:avLst/>
          </a:prstGeom>
          <a:solidFill>
            <a:srgbClr val="FF66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47354" y="2708920"/>
            <a:ext cx="1780786" cy="461665"/>
          </a:xfrm>
          <a:prstGeom prst="rect">
            <a:avLst/>
          </a:prstGeom>
          <a:solidFill>
            <a:srgbClr val="FF66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47354" y="3356992"/>
            <a:ext cx="178078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42950" y="3986568"/>
            <a:ext cx="1780786" cy="461665"/>
          </a:xfrm>
          <a:prstGeom prst="rect">
            <a:avLst/>
          </a:prstGeom>
          <a:solidFill>
            <a:srgbClr val="FF66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47354" y="4594749"/>
            <a:ext cx="178078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0954" y="5092025"/>
            <a:ext cx="1922571" cy="461665"/>
          </a:xfrm>
          <a:prstGeom prst="rect">
            <a:avLst/>
          </a:prstGeom>
          <a:solidFill>
            <a:srgbClr val="FF66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42950" y="5651940"/>
            <a:ext cx="178078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788" y="6237312"/>
            <a:ext cx="1780786" cy="461665"/>
          </a:xfrm>
          <a:prstGeom prst="rect">
            <a:avLst/>
          </a:prstGeom>
          <a:solidFill>
            <a:srgbClr val="FF66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00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56141"/>
              </p:ext>
            </p:extLst>
          </p:nvPr>
        </p:nvGraphicFramePr>
        <p:xfrm>
          <a:off x="107504" y="0"/>
          <a:ext cx="8856984" cy="6741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6984"/>
              </a:tblGrid>
              <a:tr h="5431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Толковый   словарь</a:t>
                      </a:r>
                    </a:p>
                  </a:txBody>
                  <a:tcPr/>
                </a:tc>
              </a:tr>
              <a:tr h="7421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Самое холодное время года, следующее за осенью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предшествующее весне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</a:txBody>
                  <a:tcPr/>
                </a:tc>
              </a:tr>
              <a:tr h="72300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Узкие стальные полозья, прикрепляемые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обуви для катания на льду </a:t>
                      </a:r>
                    </a:p>
                  </a:txBody>
                  <a:tcPr/>
                </a:tc>
              </a:tr>
              <a:tr h="57937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Сильный ветер со снегом, вьюга</a:t>
                      </a:r>
                      <a:endParaRPr lang="ru-RU" dirty="0"/>
                    </a:p>
                  </a:txBody>
                  <a:tcPr/>
                </a:tc>
              </a:tr>
              <a:tr h="5793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Вещь, которую преподносят в праздник </a:t>
                      </a:r>
                    </a:p>
                  </a:txBody>
                  <a:tcPr/>
                </a:tc>
              </a:tr>
              <a:tr h="73248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Отверстие, прорубленное во льду, на реке,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водоеме  для ловли рыбы </a:t>
                      </a:r>
                    </a:p>
                  </a:txBody>
                  <a:tcPr/>
                </a:tc>
              </a:tr>
              <a:tr h="66309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Небольшая певчая птичка,  серая, с  красной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грудью,  зимой обитает около жилья людей </a:t>
                      </a:r>
                    </a:p>
                  </a:txBody>
                  <a:tcPr/>
                </a:tc>
              </a:tr>
              <a:tr h="5793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Сказочный  персонаж,  вылепленный из снега </a:t>
                      </a:r>
                    </a:p>
                  </a:txBody>
                  <a:tcPr/>
                </a:tc>
              </a:tr>
              <a:tr h="5793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Внучка Деда Мороза </a:t>
                      </a:r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93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Командная игра на льду на коньках с шайбой</a:t>
                      </a:r>
                    </a:p>
                  </a:txBody>
                  <a:tcPr/>
                </a:tc>
              </a:tr>
              <a:tr h="4405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Первый месяц календарного года </a:t>
                      </a:r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042950" y="620688"/>
            <a:ext cx="178078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Зима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788" y="2132856"/>
            <a:ext cx="178078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Метель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7075" y="1349361"/>
            <a:ext cx="1780786" cy="461665"/>
          </a:xfrm>
          <a:prstGeom prst="rect">
            <a:avLst/>
          </a:prstGeom>
          <a:solidFill>
            <a:srgbClr val="FF66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Коньки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47354" y="2708920"/>
            <a:ext cx="1780786" cy="461665"/>
          </a:xfrm>
          <a:prstGeom prst="rect">
            <a:avLst/>
          </a:prstGeom>
          <a:solidFill>
            <a:srgbClr val="FF66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Подарок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47354" y="3356992"/>
            <a:ext cx="178078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Прорубь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42950" y="3986568"/>
            <a:ext cx="1780786" cy="461665"/>
          </a:xfrm>
          <a:prstGeom prst="rect">
            <a:avLst/>
          </a:prstGeom>
          <a:solidFill>
            <a:srgbClr val="FF66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Снегирь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22736" y="4494311"/>
            <a:ext cx="178078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Снеговик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0954" y="5092025"/>
            <a:ext cx="1922571" cy="461665"/>
          </a:xfrm>
          <a:prstGeom prst="rect">
            <a:avLst/>
          </a:prstGeom>
          <a:solidFill>
            <a:srgbClr val="FF66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Снегурочка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42950" y="5651940"/>
            <a:ext cx="178078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Хоккей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788" y="6237312"/>
            <a:ext cx="1780786" cy="461665"/>
          </a:xfrm>
          <a:prstGeom prst="rect">
            <a:avLst/>
          </a:prstGeom>
          <a:solidFill>
            <a:srgbClr val="FF66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Январь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88640"/>
            <a:ext cx="8784976" cy="6480719"/>
          </a:xfr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8288" indent="0" algn="ctr">
              <a:buNone/>
            </a:pPr>
            <a:r>
              <a:rPr lang="ru-RU" sz="3600" b="1" dirty="0">
                <a:effectLst/>
                <a:latin typeface="Times New Roman" pitchFamily="18" charset="0"/>
                <a:cs typeface="Times New Roman" pitchFamily="18" charset="0"/>
              </a:rPr>
              <a:t>Снеговик</a:t>
            </a:r>
            <a:endParaRPr lang="ru-RU" sz="36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18288" indent="0" algn="just">
              <a:buNone/>
            </a:pPr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      Ж…л-был </a:t>
            </a:r>
            <a:r>
              <a:rPr lang="ru-RU" sz="3600" b="1" dirty="0" err="1" smtClean="0">
                <a:effectLst/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600" b="1" dirty="0" err="1" smtClean="0">
                <a:effectLst/>
                <a:latin typeface="Times New Roman" pitchFamily="18" charset="0"/>
                <a:cs typeface="Times New Roman" pitchFamily="18" charset="0"/>
              </a:rPr>
              <a:t>говик</a:t>
            </a:r>
            <a:r>
              <a:rPr lang="ru-RU" sz="3600" b="1" dirty="0">
                <a:effectLst/>
                <a:latin typeface="Times New Roman" pitchFamily="18" charset="0"/>
                <a:cs typeface="Times New Roman" pitchFamily="18" charset="0"/>
              </a:rPr>
              <a:t>. Его </a:t>
            </a:r>
            <a:r>
              <a:rPr lang="ru-RU" sz="3600" b="1" dirty="0" err="1">
                <a:effectLst/>
                <a:latin typeface="Times New Roman" pitchFamily="18" charset="0"/>
                <a:cs typeface="Times New Roman" pitchFamily="18" charset="0"/>
              </a:rPr>
              <a:t>сл</a:t>
            </a:r>
            <a:r>
              <a:rPr lang="ru-RU" sz="3600" b="1" dirty="0">
                <a:effectLst/>
                <a:latin typeface="Times New Roman" pitchFamily="18" charset="0"/>
                <a:cs typeface="Times New Roman" pitchFamily="18" charset="0"/>
              </a:rPr>
              <a:t>…пили дети, которые </a:t>
            </a:r>
            <a:r>
              <a:rPr lang="ru-RU" sz="3600" b="1" dirty="0" err="1">
                <a:effectLst/>
                <a:latin typeface="Times New Roman" pitchFamily="18" charset="0"/>
                <a:cs typeface="Times New Roman" pitchFamily="18" charset="0"/>
              </a:rPr>
              <a:t>приб</a:t>
            </a:r>
            <a:r>
              <a:rPr lang="ru-RU" sz="3600" b="1" dirty="0">
                <a:effectLst/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600" b="1" dirty="0" err="1">
                <a:effectLst/>
                <a:latin typeface="Times New Roman" pitchFamily="18" charset="0"/>
                <a:cs typeface="Times New Roman" pitchFamily="18" charset="0"/>
              </a:rPr>
              <a:t>гали</a:t>
            </a:r>
            <a:r>
              <a:rPr lang="ru-RU" sz="3600" b="1" dirty="0">
                <a:effectLst/>
                <a:latin typeface="Times New Roman" pitchFamily="18" charset="0"/>
                <a:cs typeface="Times New Roman" pitchFamily="18" charset="0"/>
              </a:rPr>
              <a:t> во двор играть и к…</a:t>
            </a:r>
            <a:r>
              <a:rPr lang="ru-RU" sz="3600" b="1" dirty="0" err="1">
                <a:effectLst/>
                <a:latin typeface="Times New Roman" pitchFamily="18" charset="0"/>
                <a:cs typeface="Times New Roman" pitchFamily="18" charset="0"/>
              </a:rPr>
              <a:t>таться</a:t>
            </a:r>
            <a:r>
              <a:rPr lang="ru-RU" sz="3600" b="1" dirty="0">
                <a:effectLst/>
                <a:latin typeface="Times New Roman" pitchFamily="18" charset="0"/>
                <a:cs typeface="Times New Roman" pitchFamily="18" charset="0"/>
              </a:rPr>
              <a:t> на санках. Они </a:t>
            </a:r>
            <a:r>
              <a:rPr lang="ru-RU" sz="3600" b="1" dirty="0" err="1">
                <a:effectLst/>
                <a:latin typeface="Times New Roman" pitchFamily="18" charset="0"/>
                <a:cs typeface="Times New Roman" pitchFamily="18" charset="0"/>
              </a:rPr>
              <a:t>сл</a:t>
            </a:r>
            <a:r>
              <a:rPr lang="ru-RU" sz="3600" b="1" dirty="0">
                <a:effectLst/>
                <a:latin typeface="Times New Roman" pitchFamily="18" charset="0"/>
                <a:cs typeface="Times New Roman" pitchFamily="18" charset="0"/>
              </a:rPr>
              <a:t>…пили три комка из снега, поставили их </a:t>
            </a:r>
            <a:r>
              <a:rPr lang="ru-RU" sz="3600" b="1" dirty="0" err="1">
                <a:effectLst/>
                <a:latin typeface="Times New Roman" pitchFamily="18" charset="0"/>
                <a:cs typeface="Times New Roman" pitchFamily="18" charset="0"/>
              </a:rPr>
              <a:t>дру</a:t>
            </a:r>
            <a:r>
              <a:rPr lang="ru-RU" sz="3600" b="1" dirty="0">
                <a:effectLst/>
                <a:latin typeface="Times New Roman" pitchFamily="18" charset="0"/>
                <a:cs typeface="Times New Roman" pitchFamily="18" charset="0"/>
              </a:rPr>
              <a:t>… на друга. Вместо </a:t>
            </a:r>
            <a:r>
              <a:rPr lang="ru-RU" sz="3600" b="1" dirty="0" err="1">
                <a:effectLst/>
                <a:latin typeface="Times New Roman" pitchFamily="18" charset="0"/>
                <a:cs typeface="Times New Roman" pitchFamily="18" charset="0"/>
              </a:rPr>
              <a:t>гла</a:t>
            </a:r>
            <a:r>
              <a:rPr lang="ru-RU" sz="3600" b="1" dirty="0">
                <a:effectLst/>
                <a:latin typeface="Times New Roman" pitchFamily="18" charset="0"/>
                <a:cs typeface="Times New Roman" pitchFamily="18" charset="0"/>
              </a:rPr>
              <a:t>… вставили </a:t>
            </a:r>
            <a:r>
              <a:rPr lang="ru-RU" sz="3600" b="1" dirty="0" err="1" smtClean="0">
                <a:effectLst/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600" b="1" dirty="0" err="1" smtClean="0">
                <a:effectLst/>
                <a:latin typeface="Times New Roman" pitchFamily="18" charset="0"/>
                <a:cs typeface="Times New Roman" pitchFamily="18" charset="0"/>
              </a:rPr>
              <a:t>говику</a:t>
            </a:r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effectLst/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sz="3600" b="1" dirty="0" err="1">
                <a:effectLst/>
                <a:latin typeface="Times New Roman" pitchFamily="18" charset="0"/>
                <a:cs typeface="Times New Roman" pitchFamily="18" charset="0"/>
              </a:rPr>
              <a:t>уг</a:t>
            </a:r>
            <a:r>
              <a:rPr lang="ru-RU" sz="3600" b="1" dirty="0">
                <a:effectLst/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600" b="1" dirty="0" err="1">
                <a:effectLst/>
                <a:latin typeface="Times New Roman" pitchFamily="18" charset="0"/>
                <a:cs typeface="Times New Roman" pitchFamily="18" charset="0"/>
              </a:rPr>
              <a:t>лька</a:t>
            </a:r>
            <a:r>
              <a:rPr lang="ru-RU" sz="3600" b="1" dirty="0">
                <a:effectLst/>
                <a:latin typeface="Times New Roman" pitchFamily="18" charset="0"/>
                <a:cs typeface="Times New Roman" pitchFamily="18" charset="0"/>
              </a:rPr>
              <a:t>, а вместо носа вставили </a:t>
            </a:r>
            <a:r>
              <a:rPr lang="ru-RU" sz="3600" b="1" dirty="0" err="1">
                <a:effectLst/>
                <a:latin typeface="Times New Roman" pitchFamily="18" charset="0"/>
                <a:cs typeface="Times New Roman" pitchFamily="18" charset="0"/>
              </a:rPr>
              <a:t>морко</a:t>
            </a:r>
            <a:r>
              <a:rPr lang="ru-RU" sz="3600" b="1" dirty="0">
                <a:effectLst/>
                <a:latin typeface="Times New Roman" pitchFamily="18" charset="0"/>
                <a:cs typeface="Times New Roman" pitchFamily="18" charset="0"/>
              </a:rPr>
              <a:t>…ку. На гол…</a:t>
            </a:r>
            <a:r>
              <a:rPr lang="ru-RU" sz="3600" b="1" dirty="0" err="1">
                <a:effectLst/>
                <a:latin typeface="Times New Roman" pitchFamily="18" charset="0"/>
                <a:cs typeface="Times New Roman" pitchFamily="18" charset="0"/>
              </a:rPr>
              <a:t>ву</a:t>
            </a:r>
            <a:r>
              <a:rPr lang="ru-RU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effectLst/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 …</a:t>
            </a:r>
            <a:r>
              <a:rPr lang="ru-RU" sz="3600" b="1" dirty="0" err="1">
                <a:effectLst/>
                <a:latin typeface="Times New Roman" pitchFamily="18" charset="0"/>
                <a:cs typeface="Times New Roman" pitchFamily="18" charset="0"/>
              </a:rPr>
              <a:t>говику</a:t>
            </a:r>
            <a:r>
              <a:rPr lang="ru-RU" sz="3600" b="1" dirty="0">
                <a:effectLst/>
                <a:latin typeface="Times New Roman" pitchFamily="18" charset="0"/>
                <a:cs typeface="Times New Roman" pitchFamily="18" charset="0"/>
              </a:rPr>
              <a:t> надели в…</a:t>
            </a:r>
            <a:r>
              <a:rPr lang="ru-RU" sz="3600" b="1" dirty="0" err="1">
                <a:effectLst/>
                <a:latin typeface="Times New Roman" pitchFamily="18" charset="0"/>
                <a:cs typeface="Times New Roman" pitchFamily="18" charset="0"/>
              </a:rPr>
              <a:t>дро</a:t>
            </a:r>
            <a:r>
              <a:rPr lang="ru-RU" sz="3600" b="1" dirty="0">
                <a:effectLst/>
                <a:latin typeface="Times New Roman" pitchFamily="18" charset="0"/>
                <a:cs typeface="Times New Roman" pitchFamily="18" charset="0"/>
              </a:rPr>
              <a:t>, а руки сделали из старых метел. Один мальчик под…</a:t>
            </a:r>
            <a:r>
              <a:rPr lang="ru-RU" sz="3600" b="1" dirty="0" err="1">
                <a:effectLst/>
                <a:latin typeface="Times New Roman" pitchFamily="18" charset="0"/>
                <a:cs typeface="Times New Roman" pitchFamily="18" charset="0"/>
              </a:rPr>
              <a:t>рил</a:t>
            </a:r>
            <a:r>
              <a:rPr lang="ru-RU" sz="3600" b="1" dirty="0">
                <a:effectLst/>
                <a:latin typeface="Times New Roman" pitchFamily="18" charset="0"/>
                <a:cs typeface="Times New Roman" pitchFamily="18" charset="0"/>
              </a:rPr>
              <a:t> ему шар… .</a:t>
            </a:r>
          </a:p>
          <a:p>
            <a:pPr marL="18288" indent="0" algn="just">
              <a:buNone/>
            </a:pPr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3648" y="692696"/>
            <a:ext cx="432048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76256" y="3983712"/>
            <a:ext cx="432048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60232" y="3460492"/>
            <a:ext cx="432048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3616" y="3460492"/>
            <a:ext cx="432048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16416" y="2957096"/>
            <a:ext cx="432048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53856" y="2957096"/>
            <a:ext cx="432048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15816" y="1817172"/>
            <a:ext cx="432048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3568" y="2340392"/>
            <a:ext cx="432048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4048" y="1273592"/>
            <a:ext cx="432048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08304" y="692696"/>
            <a:ext cx="432048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82968" y="732602"/>
            <a:ext cx="432048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68144" y="5703684"/>
            <a:ext cx="432048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51488" y="5661248"/>
            <a:ext cx="432048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95432" y="4578924"/>
            <a:ext cx="432048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46472" y="4535904"/>
            <a:ext cx="432048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9592" y="4533760"/>
            <a:ext cx="432048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75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624736"/>
          </a:xfr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8288" indent="0" algn="just">
              <a:buNone/>
            </a:pPr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    Д…</a:t>
            </a:r>
            <a:r>
              <a:rPr lang="ru-RU" sz="3200" b="1" dirty="0" err="1" smtClean="0">
                <a:effectLst/>
                <a:latin typeface="Times New Roman" pitchFamily="18" charset="0"/>
                <a:cs typeface="Times New Roman" pitchFamily="18" charset="0"/>
              </a:rPr>
              <a:t>тей</a:t>
            </a:r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effectLst/>
                <a:latin typeface="Times New Roman" pitchFamily="18" charset="0"/>
                <a:cs typeface="Times New Roman" pitchFamily="18" charset="0"/>
              </a:rPr>
              <a:t>позвали </a:t>
            </a:r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д...</a:t>
            </a:r>
            <a:r>
              <a:rPr lang="ru-RU" sz="3200" b="1" dirty="0">
                <a:effectLst/>
                <a:latin typeface="Times New Roman" pitchFamily="18" charset="0"/>
                <a:cs typeface="Times New Roman" pitchFamily="18" charset="0"/>
              </a:rPr>
              <a:t>мой, а </a:t>
            </a:r>
            <a:r>
              <a:rPr lang="ru-RU" sz="3200" b="1" dirty="0" err="1">
                <a:effectLst/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ru-RU" sz="3200" b="1" dirty="0" err="1">
                <a:effectLst/>
                <a:latin typeface="Times New Roman" pitchFamily="18" charset="0"/>
                <a:cs typeface="Times New Roman" pitchFamily="18" charset="0"/>
              </a:rPr>
              <a:t>говик</a:t>
            </a:r>
            <a:r>
              <a:rPr lang="ru-RU" sz="3200" b="1" dirty="0">
                <a:effectLst/>
                <a:latin typeface="Times New Roman" pitchFamily="18" charset="0"/>
                <a:cs typeface="Times New Roman" pitchFamily="18" charset="0"/>
              </a:rPr>
              <a:t> остался </a:t>
            </a:r>
            <a:r>
              <a:rPr lang="ru-RU" sz="3200" b="1" dirty="0" err="1">
                <a:effectLst/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3200" b="1" dirty="0">
                <a:effectLst/>
                <a:latin typeface="Times New Roman" pitchFamily="18" charset="0"/>
                <a:cs typeface="Times New Roman" pitchFamily="18" charset="0"/>
              </a:rPr>
              <a:t>…ять один. Вдруг он увидел, что к дер…</a:t>
            </a:r>
            <a:r>
              <a:rPr lang="ru-RU" sz="3200" b="1" dirty="0" err="1">
                <a:effectLst/>
                <a:latin typeface="Times New Roman" pitchFamily="18" charset="0"/>
                <a:cs typeface="Times New Roman" pitchFamily="18" charset="0"/>
              </a:rPr>
              <a:t>ву</a:t>
            </a:r>
            <a:r>
              <a:rPr lang="ru-RU" sz="3200" b="1" dirty="0">
                <a:effectLst/>
                <a:latin typeface="Times New Roman" pitchFamily="18" charset="0"/>
                <a:cs typeface="Times New Roman" pitchFamily="18" charset="0"/>
              </a:rPr>
              <a:t>, под которым он </a:t>
            </a:r>
            <a:r>
              <a:rPr lang="ru-RU" sz="3200" b="1" dirty="0" err="1">
                <a:effectLst/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3200" b="1" dirty="0">
                <a:effectLst/>
                <a:latin typeface="Times New Roman" pitchFamily="18" charset="0"/>
                <a:cs typeface="Times New Roman" pitchFamily="18" charset="0"/>
              </a:rPr>
              <a:t>…ял, </a:t>
            </a:r>
            <a:r>
              <a:rPr lang="ru-RU" sz="3200" b="1" dirty="0" err="1">
                <a:effectLst/>
                <a:latin typeface="Times New Roman" pitchFamily="18" charset="0"/>
                <a:cs typeface="Times New Roman" pitchFamily="18" charset="0"/>
              </a:rPr>
              <a:t>прил</a:t>
            </a:r>
            <a:r>
              <a:rPr lang="ru-RU" sz="3200" b="1" dirty="0">
                <a:effectLst/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200" b="1" dirty="0" err="1">
                <a:effectLst/>
                <a:latin typeface="Times New Roman" pitchFamily="18" charset="0"/>
                <a:cs typeface="Times New Roman" pitchFamily="18" charset="0"/>
              </a:rPr>
              <a:t>тели</a:t>
            </a:r>
            <a:r>
              <a:rPr lang="ru-RU" sz="3200" b="1" dirty="0">
                <a:effectLst/>
                <a:latin typeface="Times New Roman" pitchFamily="18" charset="0"/>
                <a:cs typeface="Times New Roman" pitchFamily="18" charset="0"/>
              </a:rPr>
              <a:t> две птицы. Одна б…</a:t>
            </a:r>
            <a:r>
              <a:rPr lang="ru-RU" sz="3200" b="1" dirty="0" err="1">
                <a:effectLst/>
                <a:latin typeface="Times New Roman" pitchFamily="18" charset="0"/>
                <a:cs typeface="Times New Roman" pitchFamily="18" charset="0"/>
              </a:rPr>
              <a:t>льшая</a:t>
            </a:r>
            <a:r>
              <a:rPr lang="ru-RU" sz="3200" b="1" dirty="0">
                <a:effectLst/>
                <a:latin typeface="Times New Roman" pitchFamily="18" charset="0"/>
                <a:cs typeface="Times New Roman" pitchFamily="18" charset="0"/>
              </a:rPr>
              <a:t> с длинным носом стала д…</a:t>
            </a:r>
            <a:r>
              <a:rPr lang="ru-RU" sz="3200" b="1" dirty="0" err="1">
                <a:effectLst/>
                <a:latin typeface="Times New Roman" pitchFamily="18" charset="0"/>
                <a:cs typeface="Times New Roman" pitchFamily="18" charset="0"/>
              </a:rPr>
              <a:t>лбить</a:t>
            </a:r>
            <a:r>
              <a:rPr lang="ru-RU" sz="3200" b="1" dirty="0">
                <a:effectLst/>
                <a:latin typeface="Times New Roman" pitchFamily="18" charset="0"/>
                <a:cs typeface="Times New Roman" pitchFamily="18" charset="0"/>
              </a:rPr>
              <a:t> дер…во, а другая стала см…треть на </a:t>
            </a:r>
            <a:r>
              <a:rPr lang="ru-RU" sz="3200" b="1" dirty="0" err="1">
                <a:effectLst/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ru-RU" sz="3200" b="1" dirty="0">
                <a:effectLst/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200" b="1" dirty="0" err="1">
                <a:effectLst/>
                <a:latin typeface="Times New Roman" pitchFamily="18" charset="0"/>
                <a:cs typeface="Times New Roman" pitchFamily="18" charset="0"/>
              </a:rPr>
              <a:t>говика</a:t>
            </a:r>
            <a:r>
              <a:rPr lang="ru-RU" sz="3200" b="1" dirty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err="1">
                <a:effectLst/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ru-RU" sz="3200" b="1" dirty="0">
                <a:effectLst/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200" b="1" dirty="0" err="1">
                <a:effectLst/>
                <a:latin typeface="Times New Roman" pitchFamily="18" charset="0"/>
                <a:cs typeface="Times New Roman" pitchFamily="18" charset="0"/>
              </a:rPr>
              <a:t>говик</a:t>
            </a:r>
            <a:r>
              <a:rPr lang="ru-RU" sz="3200" b="1" dirty="0">
                <a:effectLst/>
                <a:latin typeface="Times New Roman" pitchFamily="18" charset="0"/>
                <a:cs typeface="Times New Roman" pitchFamily="18" charset="0"/>
              </a:rPr>
              <a:t> испугался: «Что ты хочешь со мной сделать?» А птичка </a:t>
            </a:r>
            <a:r>
              <a:rPr lang="ru-RU" sz="3200" b="1" dirty="0" err="1">
                <a:effectLst/>
                <a:latin typeface="Times New Roman" pitchFamily="18" charset="0"/>
                <a:cs typeface="Times New Roman" pitchFamily="18" charset="0"/>
              </a:rPr>
              <a:t>отв</a:t>
            </a:r>
            <a:r>
              <a:rPr lang="ru-RU" sz="3200" b="1" dirty="0">
                <a:effectLst/>
                <a:latin typeface="Times New Roman" pitchFamily="18" charset="0"/>
                <a:cs typeface="Times New Roman" pitchFamily="18" charset="0"/>
              </a:rPr>
              <a:t>…чает: «Я сейчас съем </a:t>
            </a:r>
            <a:r>
              <a:rPr lang="ru-RU" sz="3200" b="1" dirty="0" err="1">
                <a:effectLst/>
                <a:latin typeface="Times New Roman" pitchFamily="18" charset="0"/>
                <a:cs typeface="Times New Roman" pitchFamily="18" charset="0"/>
              </a:rPr>
              <a:t>тв</a:t>
            </a:r>
            <a:r>
              <a:rPr lang="ru-RU" sz="3200" b="1" dirty="0">
                <a:effectLst/>
                <a:latin typeface="Times New Roman" pitchFamily="18" charset="0"/>
                <a:cs typeface="Times New Roman" pitchFamily="18" charset="0"/>
              </a:rPr>
              <a:t>…ю м…</a:t>
            </a:r>
            <a:r>
              <a:rPr lang="ru-RU" sz="3200" b="1" dirty="0" err="1">
                <a:effectLst/>
                <a:latin typeface="Times New Roman" pitchFamily="18" charset="0"/>
                <a:cs typeface="Times New Roman" pitchFamily="18" charset="0"/>
              </a:rPr>
              <a:t>рковку</a:t>
            </a:r>
            <a:r>
              <a:rPr lang="ru-RU" sz="3200" b="1" dirty="0">
                <a:effectLst/>
                <a:latin typeface="Times New Roman" pitchFamily="18" charset="0"/>
                <a:cs typeface="Times New Roman" pitchFamily="18" charset="0"/>
              </a:rPr>
              <a:t>». «Ой, ой, не надо есть м</a:t>
            </a:r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ru-RU" sz="3200" b="1" dirty="0" err="1" smtClean="0">
                <a:effectLst/>
                <a:latin typeface="Times New Roman" pitchFamily="18" charset="0"/>
                <a:cs typeface="Times New Roman" pitchFamily="18" charset="0"/>
              </a:rPr>
              <a:t>рко</a:t>
            </a:r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....</a:t>
            </a:r>
            <a:r>
              <a:rPr lang="ru-RU" sz="3200" b="1" dirty="0">
                <a:effectLst/>
                <a:latin typeface="Times New Roman" pitchFamily="18" charset="0"/>
                <a:cs typeface="Times New Roman" pitchFamily="18" charset="0"/>
              </a:rPr>
              <a:t>ку, это мой нос. </a:t>
            </a:r>
            <a:r>
              <a:rPr lang="ru-RU" sz="3200" b="1" dirty="0" err="1">
                <a:effectLst/>
                <a:latin typeface="Times New Roman" pitchFamily="18" charset="0"/>
                <a:cs typeface="Times New Roman" pitchFamily="18" charset="0"/>
              </a:rPr>
              <a:t>Посм</a:t>
            </a:r>
            <a:r>
              <a:rPr lang="ru-RU" sz="3200" b="1" dirty="0">
                <a:effectLst/>
                <a:latin typeface="Times New Roman" pitchFamily="18" charset="0"/>
                <a:cs typeface="Times New Roman" pitchFamily="18" charset="0"/>
              </a:rPr>
              <a:t>…три, вон на том дер</a:t>
            </a:r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ru-RU" sz="3200" b="1" dirty="0" err="1">
                <a:effectLst/>
                <a:latin typeface="Times New Roman" pitchFamily="18" charset="0"/>
                <a:cs typeface="Times New Roman" pitchFamily="18" charset="0"/>
              </a:rPr>
              <a:t>ве</a:t>
            </a:r>
            <a:r>
              <a:rPr lang="ru-RU" sz="3200" b="1" dirty="0">
                <a:effectLst/>
                <a:latin typeface="Times New Roman" pitchFamily="18" charset="0"/>
                <a:cs typeface="Times New Roman" pitchFamily="18" charset="0"/>
              </a:rPr>
              <a:t> в…сит к…</a:t>
            </a:r>
            <a:r>
              <a:rPr lang="ru-RU" sz="3200" b="1" dirty="0" err="1">
                <a:effectLst/>
                <a:latin typeface="Times New Roman" pitchFamily="18" charset="0"/>
                <a:cs typeface="Times New Roman" pitchFamily="18" charset="0"/>
              </a:rPr>
              <a:t>рмушка</a:t>
            </a:r>
            <a:r>
              <a:rPr lang="ru-RU" sz="3200" b="1" dirty="0">
                <a:effectLst/>
                <a:latin typeface="Times New Roman" pitchFamily="18" charset="0"/>
                <a:cs typeface="Times New Roman" pitchFamily="18" charset="0"/>
              </a:rPr>
              <a:t>, там дети оставили много еды». </a:t>
            </a:r>
            <a:r>
              <a:rPr lang="ru-RU" sz="3200" b="1" dirty="0" err="1">
                <a:effectLst/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ru-RU" sz="3200" b="1" dirty="0">
                <a:effectLst/>
                <a:latin typeface="Times New Roman" pitchFamily="18" charset="0"/>
                <a:cs typeface="Times New Roman" pitchFamily="18" charset="0"/>
              </a:rPr>
              <a:t>…гирь поблагодарил </a:t>
            </a:r>
            <a:r>
              <a:rPr lang="ru-RU" sz="3200" b="1" dirty="0" err="1">
                <a:effectLst/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ru-RU" sz="3200" b="1" dirty="0">
                <a:effectLst/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200" b="1" dirty="0" err="1">
                <a:effectLst/>
                <a:latin typeface="Times New Roman" pitchFamily="18" charset="0"/>
                <a:cs typeface="Times New Roman" pitchFamily="18" charset="0"/>
              </a:rPr>
              <a:t>говика</a:t>
            </a:r>
            <a:r>
              <a:rPr lang="ru-RU" sz="3200" b="1" dirty="0">
                <a:effectLst/>
                <a:latin typeface="Times New Roman" pitchFamily="18" charset="0"/>
                <a:cs typeface="Times New Roman" pitchFamily="18" charset="0"/>
              </a:rPr>
              <a:t>. С тех пор они стали дружить.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2032" y="307441"/>
            <a:ext cx="288032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23928" y="307441"/>
            <a:ext cx="288032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32240" y="1288879"/>
            <a:ext cx="288032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99992" y="1263892"/>
            <a:ext cx="288032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28384" y="756507"/>
            <a:ext cx="288032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1560" y="764641"/>
            <a:ext cx="288032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40152" y="340562"/>
            <a:ext cx="288032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7928" y="4197124"/>
            <a:ext cx="288032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72400" y="3735459"/>
            <a:ext cx="288032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87824" y="3697873"/>
            <a:ext cx="288032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52320" y="2706426"/>
            <a:ext cx="288032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77896" y="2746080"/>
            <a:ext cx="288032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5576" y="2705222"/>
            <a:ext cx="288032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33880" y="2243557"/>
            <a:ext cx="288032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43200" y="2212385"/>
            <a:ext cx="288032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19872" y="1750544"/>
            <a:ext cx="288032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72400" y="4703925"/>
            <a:ext cx="288032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23928" y="4681135"/>
            <a:ext cx="288032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28384" y="4232513"/>
            <a:ext cx="288032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20272" y="4204230"/>
            <a:ext cx="288032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67592" y="5680081"/>
            <a:ext cx="288032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25768" y="5165590"/>
            <a:ext cx="288032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7928" y="5182983"/>
            <a:ext cx="288032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07952" y="5644648"/>
            <a:ext cx="288032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Е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42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http://stranamasterov.ru/img/i2012/03/18/ya_i_moi_druzya_09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" t="9624" r="-1136" b="52"/>
          <a:stretch/>
        </p:blipFill>
        <p:spPr bwMode="auto">
          <a:xfrm>
            <a:off x="107503" y="179690"/>
            <a:ext cx="9036497" cy="656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static.playcast.ru/uploads/2013/12/01/67099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387" y="193932"/>
            <a:ext cx="4552950" cy="644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76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88640"/>
            <a:ext cx="8784976" cy="655272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18288" indent="0" algn="ctr">
              <a:lnSpc>
                <a:spcPct val="12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Масленица</a:t>
            </a:r>
          </a:p>
          <a:p>
            <a:pPr marL="18288" indent="0" algn="just">
              <a:lnSpc>
                <a:spcPct val="120000"/>
              </a:lnSpc>
              <a:buNone/>
            </a:pPr>
            <a:r>
              <a:rPr lang="ru-RU" sz="2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Масленица 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– самый в…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селый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зимний праздник. Оттепели все </a:t>
            </a:r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ч....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, сне… подтаивает. С солнечной </a:t>
            </a:r>
            <a:r>
              <a:rPr lang="ru-RU" sz="3200" b="1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роны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в….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сят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клянной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бахромой длинные с…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сульки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, плавятся, звякают о л…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дышки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. Масленицей з…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пр.…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вожают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в.…сну </a:t>
            </a:r>
            <a:r>
              <a:rPr lang="ru-RU" sz="3200" b="1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встр</a:t>
            </a:r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.…чают. </a:t>
            </a:r>
            <a:r>
              <a:rPr lang="ru-RU" sz="3200" b="1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Пок</a:t>
            </a:r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.…</a:t>
            </a:r>
            <a:r>
              <a:rPr lang="ru-RU" sz="3200" b="1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тилось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  ясное   солнышко  блином </a:t>
            </a:r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через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    снежные   </a:t>
            </a:r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п…ляны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,    сквозь  </a:t>
            </a:r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сыпучие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  бураны  к  Масленице.  Праздник отмечают в последние дни </a:t>
            </a:r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ф…враля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27576" y="3845416"/>
            <a:ext cx="432048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3120" y="3861048"/>
            <a:ext cx="432048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072" y="3861048"/>
            <a:ext cx="432048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5536" y="3322196"/>
            <a:ext cx="432048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0272" y="2708920"/>
            <a:ext cx="432048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2708920"/>
            <a:ext cx="432048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40352" y="2074744"/>
            <a:ext cx="432048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06400" y="2061012"/>
            <a:ext cx="432048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8424" y="1531224"/>
            <a:ext cx="432048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8184" y="1472794"/>
            <a:ext cx="432048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30632" y="928192"/>
            <a:ext cx="432048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4016" y="6143168"/>
            <a:ext cx="432048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82968" y="4966574"/>
            <a:ext cx="432048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3608" y="4391492"/>
            <a:ext cx="432048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34944" y="3845416"/>
            <a:ext cx="432048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71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На лысой горе\Зима\IMG_15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" t="10463" r="5783" b="17355"/>
          <a:stretch/>
        </p:blipFill>
        <p:spPr bwMode="auto">
          <a:xfrm>
            <a:off x="395536" y="383920"/>
            <a:ext cx="4374376" cy="290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:\На лысой горе\Зима\IMG_153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97"/>
          <a:stretch/>
        </p:blipFill>
        <p:spPr bwMode="auto">
          <a:xfrm>
            <a:off x="3851920" y="2996952"/>
            <a:ext cx="479632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16633"/>
            <a:ext cx="8856984" cy="648072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18288" indent="0" algn="just">
              <a:buNone/>
            </a:pP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Целую </a:t>
            </a:r>
            <a:r>
              <a:rPr lang="ru-RU" sz="36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неделю устраивают народные гуляния. Все люди выходят на улицу. Д…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тишки</a:t>
            </a:r>
            <a:r>
              <a:rPr lang="ru-RU" sz="36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 играют в сне…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ru-RU" sz="36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и к…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таются</a:t>
            </a:r>
            <a:r>
              <a:rPr lang="ru-RU" sz="36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на санках. А самое интересное занятие – построить снежную крепость. Теперь нужно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зап</a:t>
            </a:r>
            <a:r>
              <a:rPr lang="ru-RU" sz="36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сти</a:t>
            </a:r>
            <a:r>
              <a:rPr lang="ru-RU" sz="36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много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ru-RU" sz="36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жков</a:t>
            </a:r>
            <a:r>
              <a:rPr lang="ru-RU" sz="36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, чтобы не сдать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св</a:t>
            </a:r>
            <a:r>
              <a:rPr lang="ru-RU" sz="36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…ю крепость команде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36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тивников</a:t>
            </a:r>
            <a:r>
              <a:rPr lang="ru-RU" sz="36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.   	На Масленицу принято печь блины. Их едят со сметаной, с творогом, с икрой, с в…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реньем</a:t>
            </a:r>
            <a:r>
              <a:rPr lang="ru-RU" sz="36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, с мёдом. Не случайно Масленицу в народе называют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Объедухой</a:t>
            </a:r>
            <a:r>
              <a:rPr lang="ru-RU" sz="36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4048" y="4653136"/>
            <a:ext cx="288032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104" y="3687717"/>
            <a:ext cx="288032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3188466"/>
            <a:ext cx="288032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701387"/>
            <a:ext cx="288032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8304" y="2708919"/>
            <a:ext cx="288032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1185459"/>
            <a:ext cx="288032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9952" y="2708920"/>
            <a:ext cx="288032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1221841"/>
            <a:ext cx="288032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Ж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49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ion.ru/images/forum/685ef677a2dff66513bfcd66d346a316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3" cy="6624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277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251520" y="188641"/>
            <a:ext cx="8712968" cy="64807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dk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dk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dk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dk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 algn="ctr">
              <a:buFont typeface="Wingdings" pitchFamily="2" charset="2"/>
              <a:buNone/>
            </a:pPr>
            <a:r>
              <a:rPr lang="ru-RU" sz="4000" b="1" dirty="0" smtClean="0">
                <a:effectLst/>
                <a:latin typeface="Times New Roman" pitchFamily="18" charset="0"/>
                <a:cs typeface="Times New Roman" pitchFamily="18" charset="0"/>
              </a:rPr>
              <a:t>Приход зимы</a:t>
            </a:r>
            <a:endParaRPr lang="ru-RU" sz="4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18288" indent="0" algn="just">
              <a:buFont typeface="Wingdings" pitchFamily="2" charset="2"/>
              <a:buNone/>
            </a:pPr>
            <a:r>
              <a:rPr lang="ru-RU" sz="4000" b="1" dirty="0" smtClean="0"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b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Ночью ударил сильный мороз. Он сковал ледком лужи на лесных дорожках. Резкий ветер гуляет  по лесу. Зябко стало дубкам и берёзкам. Холод загнал в норки зверьков. Мелкие пташки спрятались в гнёзда. Там птичкам тепло. Школьники стали готовить кормушки для птиц.</a:t>
            </a:r>
            <a:endParaRPr lang="ru-RU" sz="400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97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1.liveinternet.ru/images/attach/c/7/96/142/96142343_0b03deb869907ef1e92aa6ac44c7d78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765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16633"/>
            <a:ext cx="8928992" cy="66247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8288" indent="0" algn="ctr">
              <a:buNone/>
            </a:pPr>
            <a:r>
              <a:rPr lang="ru-RU" sz="4000" b="1" dirty="0">
                <a:effectLst/>
                <a:latin typeface="Times New Roman" pitchFamily="18" charset="0"/>
                <a:cs typeface="Times New Roman" pitchFamily="18" charset="0"/>
              </a:rPr>
              <a:t>Зимние забавы</a:t>
            </a:r>
          </a:p>
          <a:p>
            <a:pPr marL="18288" indent="0" algn="just">
              <a:buNone/>
            </a:pPr>
            <a:r>
              <a:rPr lang="ru-RU" sz="4000" b="1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000" b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Зима </a:t>
            </a:r>
            <a:r>
              <a:rPr lang="ru-RU" sz="4000" b="1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– самое </a:t>
            </a:r>
            <a:r>
              <a:rPr lang="ru-RU" sz="4000" b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веселое </a:t>
            </a:r>
            <a:r>
              <a:rPr lang="ru-RU" sz="4000" b="1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время года. </a:t>
            </a:r>
            <a:r>
              <a:rPr lang="ru-RU" sz="4000" b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Ребята </a:t>
            </a:r>
            <a:r>
              <a:rPr lang="ru-RU" sz="4000" b="1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очень ждут первого снега. </a:t>
            </a:r>
            <a:r>
              <a:rPr lang="ru-RU" sz="4000" b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4000" b="1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4000" b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хотят </a:t>
            </a:r>
            <a:r>
              <a:rPr lang="ru-RU" sz="4000" b="1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поиграть в </a:t>
            </a:r>
            <a:r>
              <a:rPr lang="ru-RU" sz="4000" b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снежки</a:t>
            </a:r>
            <a:r>
              <a:rPr lang="ru-RU" sz="4000" b="1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.  А ещё </a:t>
            </a:r>
            <a:r>
              <a:rPr lang="ru-RU" sz="4000" b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детишки </a:t>
            </a:r>
            <a:r>
              <a:rPr lang="ru-RU" sz="4000" b="1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строят снежные горки. Как </a:t>
            </a:r>
            <a:r>
              <a:rPr lang="ru-RU" sz="4000" b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хорошо скатиться </a:t>
            </a:r>
            <a:r>
              <a:rPr lang="ru-RU" sz="4000" b="1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с горки на санках! Ветер </a:t>
            </a:r>
            <a:r>
              <a:rPr lang="ru-RU" sz="4000" b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свистит </a:t>
            </a:r>
            <a:r>
              <a:rPr lang="ru-RU" sz="4000" b="1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в ушах, а </a:t>
            </a:r>
            <a:r>
              <a:rPr lang="ru-RU" sz="4000" b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мороз обжигает щёки</a:t>
            </a:r>
            <a:r>
              <a:rPr lang="ru-RU" sz="4000" b="1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Малыши </a:t>
            </a:r>
            <a:r>
              <a:rPr lang="ru-RU" sz="4000" b="1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лепят </a:t>
            </a:r>
            <a:r>
              <a:rPr lang="ru-RU" sz="4000" b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снеговика</a:t>
            </a:r>
            <a:r>
              <a:rPr lang="ru-RU" sz="4000" b="1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4000" b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лесу </a:t>
            </a:r>
            <a:r>
              <a:rPr lang="ru-RU" sz="4000" b="1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уже </a:t>
            </a:r>
            <a:r>
              <a:rPr lang="ru-RU" sz="4000" b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проложили </a:t>
            </a:r>
            <a:r>
              <a:rPr lang="ru-RU" sz="4000" b="1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лыжню. </a:t>
            </a:r>
            <a:r>
              <a:rPr lang="ru-RU" sz="4000" b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Весело зимой</a:t>
            </a:r>
            <a:r>
              <a:rPr lang="ru-RU" sz="4000" b="1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!</a:t>
            </a:r>
            <a:endParaRPr lang="ru-RU" sz="40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8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01.chitalnya.ru/upload2/362/cb9f525d2907789828e982546e9f904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766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40749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4000" b="1" dirty="0" smtClean="0">
                <a:effectLst/>
                <a:latin typeface="Times New Roman" pitchFamily="18" charset="0"/>
                <a:cs typeface="Times New Roman" pitchFamily="18" charset="0"/>
              </a:rPr>
              <a:t>Самым интересным </a:t>
            </a:r>
            <a:r>
              <a:rPr lang="ru-RU" sz="4000" b="1" smtClean="0">
                <a:effectLst/>
                <a:latin typeface="Times New Roman" pitchFamily="18" charset="0"/>
                <a:cs typeface="Times New Roman" pitchFamily="18" charset="0"/>
              </a:rPr>
              <a:t>для нас было..........................</a:t>
            </a:r>
            <a:endParaRPr lang="ru-RU" sz="40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4000" b="1" dirty="0" smtClean="0">
                <a:effectLst/>
                <a:latin typeface="Times New Roman" pitchFamily="18" charset="0"/>
                <a:cs typeface="Times New Roman" pitchFamily="18" charset="0"/>
              </a:rPr>
              <a:t>Самым сложным для нас было .......</a:t>
            </a:r>
          </a:p>
          <a:p>
            <a:pPr algn="just">
              <a:lnSpc>
                <a:spcPct val="150000"/>
              </a:lnSpc>
            </a:pPr>
            <a:r>
              <a:rPr lang="ru-RU" sz="4000" b="1" dirty="0" smtClean="0">
                <a:effectLst/>
                <a:latin typeface="Times New Roman" pitchFamily="18" charset="0"/>
                <a:cs typeface="Times New Roman" pitchFamily="18" charset="0"/>
              </a:rPr>
              <a:t>Хотим сказать  «спасибо» ………</a:t>
            </a:r>
            <a:endParaRPr lang="ru-RU" sz="4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1840" y="188640"/>
            <a:ext cx="2952328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75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uld1.mycdn.me/image?t=0&amp;bid=771356635414&amp;id=771356635414&amp;plc=WEB&amp;tkn=SGN8hMa9SjcI2sVgUTkWAJUltv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320480" cy="6552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uld1.mycdn.me/image?t=0&amp;bid=771356640278&amp;id=771356640278&amp;plc=WEB&amp;tkn=PhIVqOE5bZzvpn6IGO4QB71JEl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640"/>
            <a:ext cx="4176464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8642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На лысой горе\Зима\IMG_15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08"/>
          <a:stretch/>
        </p:blipFill>
        <p:spPr bwMode="auto">
          <a:xfrm>
            <a:off x="1043608" y="1124744"/>
            <a:ext cx="619886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91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Ð³Ð¸Ð¼Ð½Ð°Ð·Ð¸Ñ Ð³. ÐÐ¾ÑÐºÐ¸  ÑÐ¾Ñ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794257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74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.tyt.by/n/regiony/08/6/kormushka_pticy_gorki_2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56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6380" y="116632"/>
            <a:ext cx="8712968" cy="66018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Здравствуйте ребята! Пишут вам дети из жарких стран Африки. Мы никогда не видели зиму, потому что у нас круглый год лето и очень жарко. Мы посмотрели ваши фотографии в интернете и поняли, что зима очень красивая и интересная. Расскажите нам про нее подробнее. Мы будем очень рады.</a:t>
            </a:r>
            <a:endParaRPr lang="ru-RU" sz="4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80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resimle.net/data/media/59/donen-dunya-gi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698477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26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kazani.gr/uploads/posts/2012-10/thumbs/1349862737_143554-meteosat-dlr_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092"/>
            <a:ext cx="8784976" cy="657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Детское Издательство &quot;Розовый Жираф&quot; - Карусели спасают от ж…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44" y="332656"/>
            <a:ext cx="7888104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18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4134" y="3609960"/>
            <a:ext cx="8784976" cy="10081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3600" b="1" dirty="0" err="1">
                <a:effectLst/>
                <a:latin typeface="Times New Roman" pitchFamily="18" charset="0"/>
                <a:cs typeface="Times New Roman" pitchFamily="18" charset="0"/>
              </a:rPr>
              <a:t>Репорта́ж</a:t>
            </a:r>
            <a: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4486" y="125056"/>
            <a:ext cx="8640960" cy="792088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800" b="1" dirty="0">
                <a:effectLst/>
                <a:latin typeface="Times New Roman" pitchFamily="18" charset="0"/>
                <a:cs typeface="Times New Roman" pitchFamily="18" charset="0"/>
              </a:rPr>
              <a:t>Зимний репортаж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182821" y="4688988"/>
            <a:ext cx="8805545" cy="1008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dk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dk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dk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dk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 algn="just">
              <a:buFont typeface="Wingdings" pitchFamily="2" charset="2"/>
              <a:buNone/>
            </a:pPr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Место событий</a:t>
            </a: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 —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198706" y="5764316"/>
            <a:ext cx="8784977" cy="1008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dk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dk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dk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dk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 algn="just">
              <a:buNone/>
            </a:pPr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 Время событий </a:t>
            </a:r>
            <a: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3556754"/>
            <a:ext cx="4662197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сообщение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места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событий.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4088" y="4834676"/>
            <a:ext cx="3080655" cy="6617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Беларусь.</a:t>
            </a:r>
            <a:endParaRPr lang="ru-RU" sz="3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6471" y="5842788"/>
            <a:ext cx="2160240" cy="6617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зима.</a:t>
            </a:r>
            <a:endParaRPr lang="ru-RU" sz="3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182821" y="1026096"/>
            <a:ext cx="8844154" cy="25202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dk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dk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dk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dk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Wingdings" pitchFamily="2" charset="2"/>
              <a:buNone/>
            </a:pPr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Репортёр</a:t>
            </a: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 -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3894" y="1412776"/>
            <a:ext cx="6518408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это (также </a:t>
            </a:r>
            <a:r>
              <a:rPr lang="ru-RU" sz="3000" i="1" dirty="0" err="1" smtClean="0">
                <a:latin typeface="Times New Roman" pitchFamily="18" charset="0"/>
                <a:cs typeface="Times New Roman" pitchFamily="18" charset="0"/>
              </a:rPr>
              <a:t>корреспонде́нт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) —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сотруд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-ник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 СМИ, посланный на место событий и сообщающий в редакцию  информацию «с места событий»</a:t>
            </a:r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04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395</TotalTime>
  <Words>770</Words>
  <Application>Microsoft Office PowerPoint</Application>
  <PresentationFormat>Экран (4:3)</PresentationFormat>
  <Paragraphs>201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Palatino Linotype</vt:lpstr>
      <vt:lpstr>Times New Roman</vt:lpstr>
      <vt:lpstr>Wingdings</vt:lpstr>
      <vt:lpstr>Wingdings 2</vt:lpstr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Зимний репортаж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comp</cp:lastModifiedBy>
  <cp:revision>38</cp:revision>
  <dcterms:created xsi:type="dcterms:W3CDTF">2015-01-29T19:21:12Z</dcterms:created>
  <dcterms:modified xsi:type="dcterms:W3CDTF">2019-04-02T15:51:53Z</dcterms:modified>
</cp:coreProperties>
</file>